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62" r:id="rId4"/>
    <p:sldId id="257" r:id="rId5"/>
    <p:sldId id="260" r:id="rId6"/>
    <p:sldId id="263" r:id="rId7"/>
    <p:sldId id="259" r:id="rId8"/>
    <p:sldId id="264" r:id="rId9"/>
    <p:sldId id="265" r:id="rId10"/>
    <p:sldId id="268" r:id="rId11"/>
    <p:sldId id="280" r:id="rId12"/>
    <p:sldId id="269" r:id="rId13"/>
    <p:sldId id="258" r:id="rId14"/>
    <p:sldId id="271" r:id="rId15"/>
    <p:sldId id="270" r:id="rId16"/>
    <p:sldId id="275" r:id="rId17"/>
    <p:sldId id="276" r:id="rId18"/>
    <p:sldId id="277" r:id="rId19"/>
    <p:sldId id="278" r:id="rId20"/>
    <p:sldId id="284" r:id="rId21"/>
    <p:sldId id="282" r:id="rId22"/>
    <p:sldId id="283" r:id="rId23"/>
    <p:sldId id="281" r:id="rId24"/>
    <p:sldId id="266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0" autoAdjust="0"/>
  </p:normalViewPr>
  <p:slideViewPr>
    <p:cSldViewPr>
      <p:cViewPr varScale="1">
        <p:scale>
          <a:sx n="73" d="100"/>
          <a:sy n="73" d="100"/>
        </p:scale>
        <p:origin x="7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24E7A-3E39-4417-BE46-23118C8EB0DB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2C18F-D5FF-4392-B65C-492D2C53FC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408C1A-2E6F-409D-9412-F41BB4C395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0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Arial" pitchFamily="34" charset="0"/>
                <a:ea typeface="ヒラギノ角ゴ Pro W3" charset="-128"/>
                <a:cs typeface="Arial" pitchFamily="34" charset="0"/>
              </a:rPr>
              <a:t>Figure 3 | </a:t>
            </a:r>
            <a:r>
              <a:rPr lang="en-US">
                <a:latin typeface="Arial" pitchFamily="34" charset="0"/>
                <a:ea typeface="ヒラギノ角ゴ Pro W3" charset="-128"/>
                <a:cs typeface="Arial" pitchFamily="34" charset="0"/>
              </a:rPr>
              <a:t>Year of peak incidence in HCV infection across sample countries. Data adapted from several sources: Refs 15,16,17.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AB3C45-EE2E-4B49-AFA8-16AD812B63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Arial" pitchFamily="34" charset="0"/>
                <a:ea typeface="ヒラギノ角ゴ Pro W3" charset="-128"/>
                <a:cs typeface="Arial" pitchFamily="34" charset="0"/>
              </a:rPr>
              <a:t>Figure 2 | </a:t>
            </a:r>
            <a:r>
              <a:rPr lang="en-US">
                <a:latin typeface="Arial" pitchFamily="34" charset="0"/>
                <a:ea typeface="ヒラギノ角ゴ Pro W3" charset="-128"/>
                <a:cs typeface="Arial" pitchFamily="34" charset="0"/>
              </a:rPr>
              <a:t>Regional estimates of HCV seroprevalence attributable to each HCV genotype. Genotypes 1 and 3 account for the majority of HCV cases worldwide. However, the frequency of genotypes 2, 4, 5, and 6 is high in several regions. Data adapted from that presented in Messina </a:t>
            </a:r>
            <a:r>
              <a:rPr lang="en-US" i="1">
                <a:latin typeface="Arial" pitchFamily="34" charset="0"/>
                <a:ea typeface="ヒラギノ角ゴ Pro W3" charset="-128"/>
                <a:cs typeface="Arial" pitchFamily="34" charset="0"/>
              </a:rPr>
              <a:t>et al</a:t>
            </a:r>
            <a:r>
              <a:rPr lang="en-US">
                <a:latin typeface="Arial" pitchFamily="34" charset="0"/>
                <a:ea typeface="ヒラギノ角ゴ Pro W3" charset="-128"/>
                <a:cs typeface="Arial" pitchFamily="34" charset="0"/>
              </a:rPr>
              <a:t>.</a:t>
            </a:r>
            <a:r>
              <a:rPr lang="en-US" baseline="30000">
                <a:latin typeface="Arial" pitchFamily="34" charset="0"/>
                <a:ea typeface="ヒラギノ角ゴ Pro W3" charset="-128"/>
                <a:cs typeface="Arial" pitchFamily="34" charset="0"/>
              </a:rPr>
              <a:t>8</a:t>
            </a:r>
            <a:endParaRPr lang="en-US"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0508D6-A85C-4493-A5B0-A7078EEF5E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2A69-2566-400C-9BA0-E873A8A5D28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534400" cy="2381250"/>
          </a:xfrm>
        </p:spPr>
        <p:txBody>
          <a:bodyPr>
            <a:noAutofit/>
          </a:bodyPr>
          <a:lstStyle/>
          <a:p>
            <a:r>
              <a:rPr lang="en-US" b="1" dirty="0"/>
              <a:t>Chronic Hepatitis C Virus Infection</a:t>
            </a:r>
            <a:br>
              <a:rPr lang="en-US" b="1" dirty="0"/>
            </a:br>
            <a:br>
              <a:rPr lang="en-US" b="1" dirty="0"/>
            </a:br>
            <a:r>
              <a:rPr lang="en-US" sz="3600" b="1" dirty="0"/>
              <a:t>Epidemiological and clinic-evolutional aspects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257800"/>
            <a:ext cx="6400800" cy="1219200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Laz</a:t>
            </a:r>
            <a:r>
              <a:rPr lang="ro-RO" dirty="0"/>
              <a:t>ă</a:t>
            </a:r>
            <a:r>
              <a:rPr lang="en-US" dirty="0"/>
              <a:t>r </a:t>
            </a:r>
            <a:r>
              <a:rPr lang="ro-RO" dirty="0"/>
              <a:t>Ş</a:t>
            </a:r>
            <a:r>
              <a:rPr lang="en-US" dirty="0" err="1"/>
              <a:t>tefan</a:t>
            </a:r>
            <a:endParaRPr lang="ro-RO" dirty="0"/>
          </a:p>
          <a:p>
            <a:r>
              <a:rPr lang="ro-RO" dirty="0"/>
              <a:t> </a:t>
            </a:r>
            <a:r>
              <a:rPr lang="ro-RO" sz="2000" dirty="0"/>
              <a:t> Assistant professor UMF Carol Davila</a:t>
            </a:r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Prevention of HCV transmission and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Prior to HCV identification: transfusions of blood or blood products - a major way of transmitting HCV</a:t>
            </a:r>
          </a:p>
          <a:p>
            <a:r>
              <a:rPr lang="en-US" dirty="0"/>
              <a:t>In approximately 40 countries, blood products are not tested; in many countries: random testing</a:t>
            </a:r>
          </a:p>
          <a:p>
            <a:r>
              <a:rPr lang="en-US" dirty="0"/>
              <a:t>There are no official WHO recommendations on HCV population screening</a:t>
            </a:r>
          </a:p>
          <a:p>
            <a:r>
              <a:rPr lang="en-US" dirty="0"/>
              <a:t>Expert recommendations: people at-risk and baby-boomers (73% of HCV infected in the US)</a:t>
            </a:r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Screening </a:t>
            </a:r>
            <a:r>
              <a:rPr lang="en-US" sz="3600" b="1" dirty="0" err="1"/>
              <a:t>recomandations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/>
              <a:t>IDUs (former or current)</a:t>
            </a:r>
          </a:p>
          <a:p>
            <a:r>
              <a:rPr lang="en-US" sz="2300" dirty="0"/>
              <a:t>Recipients of coagulation factors, transfusions, transplantation before 1990</a:t>
            </a:r>
          </a:p>
          <a:p>
            <a:r>
              <a:rPr lang="en-US" sz="2300" dirty="0"/>
              <a:t>Recipients of transfusions from a positively tested donor for HCV</a:t>
            </a:r>
          </a:p>
          <a:p>
            <a:r>
              <a:rPr lang="en-US" sz="2300" dirty="0"/>
              <a:t>Hemodialysis with long-term abnormal levels of ALT</a:t>
            </a:r>
          </a:p>
          <a:p>
            <a:r>
              <a:rPr lang="en-US" sz="2300" dirty="0"/>
              <a:t>People with invasive medical procedures in the past</a:t>
            </a:r>
          </a:p>
          <a:p>
            <a:r>
              <a:rPr lang="en-US" sz="2300" dirty="0"/>
              <a:t>People with HIV infection</a:t>
            </a:r>
          </a:p>
          <a:p>
            <a:r>
              <a:rPr lang="en-US" sz="2300" dirty="0"/>
              <a:t>Health and public safety workers</a:t>
            </a:r>
          </a:p>
          <a:p>
            <a:r>
              <a:rPr lang="en-US" sz="2300" dirty="0"/>
              <a:t>Children born of positive HCV women</a:t>
            </a:r>
          </a:p>
          <a:p>
            <a:r>
              <a:rPr lang="en-US" sz="2300" dirty="0"/>
              <a:t>People with multiple sexual partners</a:t>
            </a:r>
          </a:p>
          <a:p>
            <a:r>
              <a:rPr lang="en-US" sz="2300" dirty="0"/>
              <a:t>Screening of the cohort (USA) those born between 1945 and 1965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Current genotypes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>
            <a:normAutofit/>
          </a:bodyPr>
          <a:lstStyle/>
          <a:p>
            <a:r>
              <a:rPr lang="ro-RO" sz="2600" dirty="0"/>
              <a:t>6 known genotypes (30-35% nucleotide variability)</a:t>
            </a:r>
          </a:p>
          <a:p>
            <a:r>
              <a:rPr lang="ro-RO" sz="2600" dirty="0"/>
              <a:t>Importance of identification: different treatment behavior</a:t>
            </a:r>
          </a:p>
          <a:p>
            <a:r>
              <a:rPr lang="ro-RO" sz="2600" dirty="0"/>
              <a:t>Genotype 1: 83.4 million cases (46.2% of total) US, Europe, Japan, predominantly in 85 countries</a:t>
            </a:r>
          </a:p>
          <a:p>
            <a:r>
              <a:rPr lang="ro-RO" sz="2600" dirty="0"/>
              <a:t>Genotype 3: 54.3 million cases (30.1%) South Asia, serious complications, increased mortality</a:t>
            </a:r>
          </a:p>
          <a:p>
            <a:r>
              <a:rPr lang="ro-RO" sz="2600" dirty="0"/>
              <a:t>Genotype 4: Central Africa, Middle East</a:t>
            </a:r>
          </a:p>
          <a:p>
            <a:r>
              <a:rPr lang="ro-RO" sz="2600" dirty="0"/>
              <a:t>Genotype 5: South Africa</a:t>
            </a:r>
          </a:p>
          <a:p>
            <a:r>
              <a:rPr lang="ro-RO" sz="2600" dirty="0"/>
              <a:t>Genotype 6: very rare (predominantly in Laos)</a:t>
            </a:r>
          </a:p>
          <a:p>
            <a:endParaRPr lang="ro-RO" sz="28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381000" y="460375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Regional estimation of HCV genotypes</a:t>
            </a: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685800" y="60198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Thrift, A.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Global epidemiology and burden of HCV infection and HCV-related disease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doi:10.1038/nrgastro.2016.176</a:t>
            </a:r>
          </a:p>
        </p:txBody>
      </p:sp>
      <p:pic>
        <p:nvPicPr>
          <p:cNvPr id="2052" name="Picture 4" descr="nrgastro.2016.176-f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47101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The situation in Romania</a:t>
            </a:r>
            <a:br>
              <a:rPr lang="en-US" sz="3600" b="1" dirty="0"/>
            </a:br>
            <a:endParaRPr lang="en-US" sz="3600" b="1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227142"/>
              </p:ext>
            </p:extLst>
          </p:nvPr>
        </p:nvGraphicFramePr>
        <p:xfrm>
          <a:off x="137000" y="1523999"/>
          <a:ext cx="8869999" cy="527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961">
                <a:tc>
                  <a:txBody>
                    <a:bodyPr/>
                    <a:lstStyle/>
                    <a:p>
                      <a:r>
                        <a:rPr lang="ro-RO" sz="1700" dirty="0"/>
                        <a:t>Popula</a:t>
                      </a:r>
                      <a:r>
                        <a:rPr lang="en-US" sz="1700" dirty="0" err="1"/>
                        <a:t>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19.6 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6775">
                <a:tc>
                  <a:txBody>
                    <a:bodyPr/>
                    <a:lstStyle/>
                    <a:p>
                      <a:r>
                        <a:rPr lang="en-US" sz="1700" dirty="0"/>
                        <a:t>HCV prevalence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3.23% </a:t>
                      </a:r>
                      <a:r>
                        <a:rPr lang="en-US" sz="17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seroprevalence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adult population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91% RNA-positive HCV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40,000 treated in 2002-2012 (~ 50% SVR)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main cause of chronic liver disease (64%), cirrhosis (59%) &amp; HCC (49.5%)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/>
                        <a:t>Data obtained during 2006-2008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61">
                <a:tc>
                  <a:txBody>
                    <a:bodyPr/>
                    <a:lstStyle/>
                    <a:p>
                      <a:r>
                        <a:rPr lang="ro-RO" sz="1700" dirty="0"/>
                        <a:t>Distribu</a:t>
                      </a:r>
                      <a:r>
                        <a:rPr lang="en-US" sz="1700" dirty="0" err="1"/>
                        <a:t>tion</a:t>
                      </a:r>
                      <a:r>
                        <a:rPr lang="en-US" sz="1700" dirty="0"/>
                        <a:t> of genotypes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1b - 99.1%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873">
                <a:tc>
                  <a:txBody>
                    <a:bodyPr/>
                    <a:lstStyle/>
                    <a:p>
                      <a:r>
                        <a:rPr lang="en-US" sz="1700" dirty="0"/>
                        <a:t>HCV transmission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nosocomial: medical procedures</a:t>
                      </a:r>
                    </a:p>
                    <a:p>
                      <a:r>
                        <a:rPr lang="en-US" sz="1700" dirty="0"/>
                        <a:t>Sexual &amp; perinatal: rare</a:t>
                      </a:r>
                    </a:p>
                    <a:p>
                      <a:r>
                        <a:rPr lang="en-US" sz="1700" dirty="0"/>
                        <a:t>IDU: 98% of HCV-infected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177">
                <a:tc>
                  <a:txBody>
                    <a:bodyPr/>
                    <a:lstStyle/>
                    <a:p>
                      <a:r>
                        <a:rPr lang="en-US" sz="1700" dirty="0"/>
                        <a:t>Distribution by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female </a:t>
                      </a:r>
                      <a:r>
                        <a:rPr lang="en-US" sz="17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3.94%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m</a:t>
                      </a:r>
                      <a:r>
                        <a:rPr lang="ro-RO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ro-RO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2.95%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(p=0.014)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Before</a:t>
                      </a:r>
                      <a:r>
                        <a:rPr lang="en-US" sz="1700" baseline="0" dirty="0"/>
                        <a:t> the IDU’s </a:t>
                      </a:r>
                      <a:r>
                        <a:rPr lang="en-US" sz="1700" baseline="0" dirty="0" err="1"/>
                        <a:t>outbrake</a:t>
                      </a:r>
                      <a:r>
                        <a:rPr lang="en-US" sz="1700" baseline="0" dirty="0"/>
                        <a:t> - 2009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177">
                <a:tc>
                  <a:txBody>
                    <a:bodyPr/>
                    <a:lstStyle/>
                    <a:p>
                      <a:r>
                        <a:rPr lang="en-US" sz="1700" dirty="0"/>
                        <a:t>Distribution by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19-29:1.61%; 30-39:1.04%; 40-49:3.85%; 50-59:4.35%; 60-69:5.39%; (p=0.0001)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Increases in young age - median age 30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8200" y="914400"/>
            <a:ext cx="4209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Gheorghe L et al </a:t>
            </a:r>
            <a:r>
              <a:rPr lang="en-US" sz="1400" dirty="0" err="1">
                <a:latin typeface="+mn-lt"/>
              </a:rPr>
              <a:t>Eur</a:t>
            </a:r>
            <a:r>
              <a:rPr lang="en-US" sz="1400" dirty="0">
                <a:latin typeface="+mn-lt"/>
              </a:rPr>
              <a:t> J </a:t>
            </a:r>
            <a:r>
              <a:rPr lang="en-US" sz="1400" dirty="0" err="1">
                <a:latin typeface="+mn-lt"/>
              </a:rPr>
              <a:t>Gastroenterol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Hepatol</a:t>
            </a:r>
            <a:r>
              <a:rPr lang="en-US" sz="1400" dirty="0">
                <a:latin typeface="+mn-lt"/>
              </a:rPr>
              <a:t> 2013</a:t>
            </a:r>
          </a:p>
          <a:p>
            <a:r>
              <a:rPr lang="en-US" sz="1400" dirty="0">
                <a:latin typeface="+mn-lt"/>
              </a:rPr>
              <a:t>Gheorghe L et al. J </a:t>
            </a:r>
            <a:r>
              <a:rPr lang="en-US" sz="1400" dirty="0" err="1">
                <a:latin typeface="+mn-lt"/>
              </a:rPr>
              <a:t>Gastrointestin</a:t>
            </a:r>
            <a:r>
              <a:rPr lang="en-US" sz="1400" dirty="0">
                <a:latin typeface="+mn-lt"/>
              </a:rPr>
              <a:t> Liver Dis 2015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92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Epidemiology of HCV complications - fibrosis / liver cirrhosis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Hepatic fibrosis, following chronic infection, is the most important factor in morbidity and mortality</a:t>
            </a:r>
          </a:p>
          <a:p>
            <a:r>
              <a:rPr lang="en-US" dirty="0"/>
              <a:t>500,000 deaths / year&gt; TB, Malaria</a:t>
            </a:r>
          </a:p>
          <a:p>
            <a:pPr marL="0" indent="0">
              <a:buNone/>
            </a:pPr>
            <a:r>
              <a:rPr lang="en-US" dirty="0"/>
              <a:t>	Meta-analysis of 111 HCV studies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39550"/>
              </p:ext>
            </p:extLst>
          </p:nvPr>
        </p:nvGraphicFramePr>
        <p:xfrm>
          <a:off x="533400" y="4267200"/>
          <a:ext cx="7504051" cy="125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Transition</a:t>
                      </a:r>
                      <a:r>
                        <a:rPr lang="en-US" sz="2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level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F0-F1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F1-F2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F2-F3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F3-F4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Progression rates / year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0,116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Epidemiology of HCV complications - fibrosis / liver cirrhosis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After 25-30 years of infection: 15-35% HCV patients develop cirrhosis (survival at 5 years, 75-80%)</a:t>
            </a:r>
          </a:p>
          <a:p>
            <a:r>
              <a:rPr lang="en-US" sz="2800" dirty="0"/>
              <a:t>At 40 years of evolution: Up to 60% could develop cirrhosis</a:t>
            </a:r>
          </a:p>
          <a:p>
            <a:r>
              <a:rPr lang="en-US" sz="2800" dirty="0"/>
              <a:t>Rapid evolution factors:</a:t>
            </a:r>
          </a:p>
          <a:p>
            <a:pPr marL="0" indent="0">
              <a:buNone/>
            </a:pPr>
            <a:r>
              <a:rPr lang="en-US" sz="2800" dirty="0"/>
              <a:t> - Age at infection&gt; 36 years</a:t>
            </a:r>
          </a:p>
          <a:p>
            <a:pPr marL="0" indent="0">
              <a:buNone/>
            </a:pPr>
            <a:r>
              <a:rPr lang="en-US" sz="2800" dirty="0"/>
              <a:t> - Gender - male </a:t>
            </a:r>
          </a:p>
          <a:p>
            <a:pPr marL="0" indent="0">
              <a:buNone/>
            </a:pPr>
            <a:r>
              <a:rPr lang="en-US" sz="2800" dirty="0"/>
              <a:t> - Duration of infection</a:t>
            </a:r>
          </a:p>
          <a:p>
            <a:pPr marL="0" indent="0">
              <a:buNone/>
            </a:pPr>
            <a:r>
              <a:rPr lang="en-US" sz="2800" dirty="0"/>
              <a:t> - Genetic polymorphisms</a:t>
            </a:r>
          </a:p>
          <a:p>
            <a:pPr marL="0" indent="0">
              <a:buNone/>
            </a:pPr>
            <a:r>
              <a:rPr lang="en-US" sz="2800" dirty="0"/>
              <a:t> - Associated with HIV infection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Epidemiology of HCV complications</a:t>
            </a:r>
            <a:br>
              <a:rPr lang="en-US" sz="3600" b="1" dirty="0"/>
            </a:br>
            <a:r>
              <a:rPr lang="en-US" sz="3600" b="1" dirty="0"/>
              <a:t> HCC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Worldwide, hepatocellular carcinoma is the fifth cause of cancer and the third cause of death by cancer.</a:t>
            </a:r>
          </a:p>
          <a:p>
            <a:r>
              <a:rPr lang="en-US" sz="2800" dirty="0"/>
              <a:t>The risk is ten times higher compared to individuals with negative HCV</a:t>
            </a:r>
          </a:p>
          <a:p>
            <a:r>
              <a:rPr lang="en-US" sz="2800" dirty="0"/>
              <a:t>The HCC rate among HCV infected individuals varies between 1-3%</a:t>
            </a:r>
          </a:p>
          <a:p>
            <a:r>
              <a:rPr lang="en-US" sz="2800" dirty="0"/>
              <a:t>Interval from infection to HCC estimated at ~ 30 years</a:t>
            </a:r>
          </a:p>
          <a:p>
            <a:r>
              <a:rPr lang="en-US" sz="2800" dirty="0"/>
              <a:t>Annual rate of occurrence in people with cirrhosis 2-3% to 8%</a:t>
            </a:r>
          </a:p>
          <a:p>
            <a:r>
              <a:rPr lang="en-US" sz="2800" dirty="0"/>
              <a:t>Risk factors: age, diabetes, male, obesity, increased level of alpha fetoprotein, liver cirrhosis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Epidemiology of HCV complications</a:t>
            </a:r>
            <a:br>
              <a:rPr lang="en-US" sz="3600" b="1" dirty="0"/>
            </a:br>
            <a:r>
              <a:rPr lang="en-US" sz="3600" b="1" dirty="0"/>
              <a:t> -</a:t>
            </a:r>
            <a:r>
              <a:rPr lang="en-US" sz="3600" b="1" dirty="0" err="1"/>
              <a:t>extrahepatic</a:t>
            </a:r>
            <a:r>
              <a:rPr lang="en-US" sz="3600" b="1" dirty="0"/>
              <a:t> manifestations-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Non-Hodgkin's lymphoma: HCV infection is associated with the development of B-cell non-Hodgkin's lymphoma (clinical and epidemiological evidence)</a:t>
            </a:r>
          </a:p>
          <a:p>
            <a:r>
              <a:rPr lang="en-US" sz="2800" dirty="0" err="1"/>
              <a:t>Cryoglobulinemia</a:t>
            </a:r>
            <a:r>
              <a:rPr lang="en-US" sz="2800" dirty="0"/>
              <a:t>. Circulating </a:t>
            </a:r>
            <a:r>
              <a:rPr lang="en-US" sz="2800" dirty="0" err="1"/>
              <a:t>cryoglobulins</a:t>
            </a:r>
            <a:r>
              <a:rPr lang="en-US" sz="2800" dirty="0"/>
              <a:t>: 40-60% of patients with HCV; Up to 91% of type II EMC patients have HCV infection</a:t>
            </a:r>
          </a:p>
          <a:p>
            <a:r>
              <a:rPr lang="en-US" sz="2800" dirty="0"/>
              <a:t>Type I </a:t>
            </a:r>
            <a:r>
              <a:rPr lang="en-US" sz="2800" dirty="0" err="1"/>
              <a:t>membranoproliferative</a:t>
            </a:r>
            <a:r>
              <a:rPr lang="en-US" sz="2800" dirty="0"/>
              <a:t> glomerulonephritis is the most common form of renal manifestation associated with HCV (</a:t>
            </a:r>
            <a:r>
              <a:rPr lang="en-US" sz="2800" dirty="0" err="1"/>
              <a:t>cryoglobulinemia</a:t>
            </a:r>
            <a:r>
              <a:rPr lang="en-US" sz="2800" dirty="0"/>
              <a:t>)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Epidemiology of HCV complications</a:t>
            </a:r>
            <a:br>
              <a:rPr lang="en-US" sz="3600" b="1" dirty="0"/>
            </a:br>
            <a:r>
              <a:rPr lang="en-US" sz="3600" b="1" dirty="0"/>
              <a:t> -</a:t>
            </a:r>
            <a:r>
              <a:rPr lang="en-US" sz="3600" b="1" dirty="0" err="1"/>
              <a:t>extrahepatic</a:t>
            </a:r>
            <a:r>
              <a:rPr lang="en-US" sz="3600" b="1" dirty="0"/>
              <a:t> manifestations-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Porphyria </a:t>
            </a:r>
            <a:r>
              <a:rPr lang="en-US" sz="2600" dirty="0" err="1"/>
              <a:t>cutanea</a:t>
            </a:r>
            <a:r>
              <a:rPr lang="en-US" sz="2600" dirty="0"/>
              <a:t> </a:t>
            </a:r>
            <a:r>
              <a:rPr lang="en-US" sz="2600" dirty="0" err="1"/>
              <a:t>tarda</a:t>
            </a:r>
            <a:r>
              <a:rPr lang="en-US" sz="2600" dirty="0"/>
              <a:t>: photosensitivity, minor trauma by forming blisters, scarring, hypo- or hyperpigmentation skin</a:t>
            </a:r>
          </a:p>
          <a:p>
            <a:r>
              <a:rPr lang="en-US" sz="2600" dirty="0"/>
              <a:t>- HCV prevalence in PCT patients in the US 56-100%</a:t>
            </a:r>
          </a:p>
          <a:p>
            <a:r>
              <a:rPr lang="en-US" sz="2600" dirty="0"/>
              <a:t>- Worldwide estimate: 47%</a:t>
            </a:r>
          </a:p>
          <a:p>
            <a:r>
              <a:rPr lang="en-US" sz="2600" dirty="0"/>
              <a:t>Lichen </a:t>
            </a:r>
            <a:r>
              <a:rPr lang="en-US" sz="2600" dirty="0" err="1"/>
              <a:t>Planus</a:t>
            </a:r>
            <a:r>
              <a:rPr lang="en-US" sz="2600" dirty="0"/>
              <a:t>: 10-40% of patients with lichen </a:t>
            </a:r>
            <a:r>
              <a:rPr lang="en-US" sz="2600" dirty="0" err="1"/>
              <a:t>planus</a:t>
            </a:r>
            <a:r>
              <a:rPr lang="en-US" sz="2600" dirty="0"/>
              <a:t> are seropositive for HCV</a:t>
            </a:r>
          </a:p>
          <a:p>
            <a:r>
              <a:rPr lang="en-US" sz="2600" dirty="0"/>
              <a:t>Type II diabetes mellitus: possible induction of intra / </a:t>
            </a:r>
            <a:r>
              <a:rPr lang="en-US" sz="2600" dirty="0" err="1"/>
              <a:t>extrahepatic</a:t>
            </a:r>
            <a:r>
              <a:rPr lang="en-US" sz="2600" dirty="0"/>
              <a:t> insulin resistance due to HCV, not at patients with HBV infection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</a:rPr>
              <a:t>All events described were improved by the treatment with Interferon !!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Important moments in HCV research and management</a:t>
            </a:r>
          </a:p>
        </p:txBody>
      </p:sp>
      <p:pic>
        <p:nvPicPr>
          <p:cNvPr id="4" name="Picture 5" descr="nrdp20176-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86443" cy="38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5846763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Manns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M.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(2017)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Hepatitis C virus infection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Dis. Primers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doi:10.1038/nrdp.2017.6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quality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Health-related quality of life (HRQOL)</a:t>
            </a:r>
          </a:p>
          <a:p>
            <a:pPr marL="0" indent="0">
              <a:buNone/>
            </a:pPr>
            <a:r>
              <a:rPr lang="en-US" sz="2800" dirty="0"/>
              <a:t> - indicators of mental, physical and social health</a:t>
            </a:r>
          </a:p>
          <a:p>
            <a:pPr marL="0" indent="0">
              <a:buNone/>
            </a:pPr>
            <a:r>
              <a:rPr lang="en-US" sz="2800" dirty="0"/>
              <a:t> - activity, energy, vitality and fatigue</a:t>
            </a:r>
          </a:p>
          <a:p>
            <a:r>
              <a:rPr lang="en-US" sz="2800" dirty="0"/>
              <a:t>HCV patients: fatigue, </a:t>
            </a:r>
            <a:r>
              <a:rPr lang="en-US" sz="2800" dirty="0" err="1"/>
              <a:t>presenteeism</a:t>
            </a:r>
            <a:r>
              <a:rPr lang="en-US" sz="2800" dirty="0"/>
              <a:t>, absenteeism</a:t>
            </a:r>
          </a:p>
          <a:p>
            <a:r>
              <a:rPr lang="en-US" sz="2800" dirty="0"/>
              <a:t>IFN + RBV treatment: Significant decrease in quality of life</a:t>
            </a:r>
          </a:p>
          <a:p>
            <a:r>
              <a:rPr lang="en-US" sz="2800" dirty="0"/>
              <a:t>IFN-free + RBV treatment: Moderate decrease in quality of life (RBV)</a:t>
            </a:r>
          </a:p>
          <a:p>
            <a:r>
              <a:rPr lang="en-US" sz="2800" dirty="0"/>
              <a:t>IFN-free treatment: initially does not influence; after 2 weeks        obvious improvement in quality of life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133600" y="5761567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HCV infection in DAA -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800" dirty="0"/>
              <a:t>	</a:t>
            </a:r>
            <a:r>
              <a:rPr lang="en-US" sz="2800" dirty="0"/>
              <a:t>World Health Assembly: "Global Health Strategy for Viral Hepatitis, 2016-2021" (May 2016)</a:t>
            </a:r>
          </a:p>
          <a:p>
            <a:pPr>
              <a:buNone/>
            </a:pPr>
            <a:r>
              <a:rPr lang="en-US" sz="2800" dirty="0"/>
              <a:t>- treating 8 million patients with chronic viral hepatitis by 2020</a:t>
            </a:r>
          </a:p>
          <a:p>
            <a:pPr>
              <a:buNone/>
            </a:pPr>
            <a:r>
              <a:rPr lang="en-US" sz="2800" dirty="0"/>
              <a:t>- a 90% reduction in incidence and 65% of deaths by 2030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HCV infection in DAA -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Improving screening, diagnosis and treatment could turn HCV infection into a rare disease in 2036</a:t>
            </a:r>
          </a:p>
          <a:p>
            <a:r>
              <a:rPr lang="en-US" sz="2800" dirty="0"/>
              <a:t>obstacles:</a:t>
            </a:r>
          </a:p>
          <a:p>
            <a:pPr marL="0" indent="0">
              <a:buNone/>
            </a:pPr>
            <a:r>
              <a:rPr lang="en-US" sz="2800" dirty="0"/>
              <a:t>  - 88% of patients live in countries with limited resources</a:t>
            </a:r>
          </a:p>
          <a:p>
            <a:pPr marL="0" indent="0">
              <a:buNone/>
            </a:pPr>
            <a:r>
              <a:rPr lang="en-US" sz="2800" dirty="0"/>
              <a:t>  - lack of prevention and screening policies in many countries</a:t>
            </a:r>
          </a:p>
          <a:p>
            <a:pPr marL="0" indent="0">
              <a:buNone/>
            </a:pPr>
            <a:r>
              <a:rPr lang="en-US" sz="2800" dirty="0"/>
              <a:t>  - limited production capacity of antiviral drugs</a:t>
            </a:r>
          </a:p>
          <a:p>
            <a:pPr marL="0" indent="0">
              <a:buNone/>
            </a:pPr>
            <a:r>
              <a:rPr lang="en-US" sz="2800" dirty="0"/>
              <a:t>  - high cost of treatment</a:t>
            </a:r>
          </a:p>
          <a:p>
            <a:pPr marL="0" indent="0">
              <a:buNone/>
            </a:pPr>
            <a:r>
              <a:rPr lang="en-US" sz="2800" dirty="0"/>
              <a:t>  - Genotypic variations of the virus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Lesson: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 success story in HIV treatment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9248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Mixed infection, </a:t>
            </a:r>
            <a:r>
              <a:rPr lang="en-US" sz="3200" b="1" dirty="0" err="1"/>
              <a:t>superinfection</a:t>
            </a:r>
            <a:r>
              <a:rPr lang="en-US" sz="3200" b="1" dirty="0"/>
              <a:t> or reinfection</a:t>
            </a:r>
          </a:p>
        </p:txBody>
      </p:sp>
      <p:pic>
        <p:nvPicPr>
          <p:cNvPr id="4" name="Picture 5" descr="D:\kuloth\2015\Mar\11-03-2015\NR_aop\slides_img\nrgastro.2015.36-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870" y="1600200"/>
            <a:ext cx="46222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6275388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Cunningham, E. B.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(2015)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Mixed HCV infection and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reinfection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in people who inject drugs—impact on therapy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doi:10.1038/nrgastro.2015.36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The incidence of HCC </a:t>
            </a:r>
            <a:br>
              <a:rPr lang="en-US" sz="3600" b="1" dirty="0"/>
            </a:br>
            <a:r>
              <a:rPr lang="en-US" sz="3600" b="1" dirty="0"/>
              <a:t>post DAA treatment</a:t>
            </a:r>
          </a:p>
        </p:txBody>
      </p:sp>
      <p:pic>
        <p:nvPicPr>
          <p:cNvPr id="4" name="Picture 4" descr="nrgastro.2016.140-f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600200"/>
            <a:ext cx="66281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6035675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Llovet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J. M. &amp; Villanueva, A.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Effect of HCV clearance with direct‑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acting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antiviral agents on HCC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doi:10.1038/nrgastro.2016.140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b="1" dirty="0"/>
              <a:t>The end of history?</a:t>
            </a:r>
            <a:endParaRPr lang="en-US" sz="3600" b="1" dirty="0"/>
          </a:p>
        </p:txBody>
      </p:sp>
      <p:pic>
        <p:nvPicPr>
          <p:cNvPr id="4" name="Picture 5" descr="nrdp20176-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86443" cy="38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5846763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Manns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M.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(2017)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Hepatitis C virus infection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Dis. Primers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doi:10.1038/nrdp.2017.6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Global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/>
              <a:t>184 million people with Ac Anti HCV present (GBD2010)</a:t>
            </a:r>
          </a:p>
          <a:p>
            <a:r>
              <a:rPr lang="en-US" dirty="0" err="1"/>
              <a:t>Seroprevalence</a:t>
            </a:r>
            <a:r>
              <a:rPr lang="en-US" dirty="0"/>
              <a:t>: 2.8% of the world population in 2005</a:t>
            </a:r>
          </a:p>
          <a:p>
            <a:r>
              <a:rPr lang="en-US" dirty="0"/>
              <a:t>60-85% infected (HCV RNA present)</a:t>
            </a:r>
          </a:p>
          <a:p>
            <a:r>
              <a:rPr lang="en-US" dirty="0"/>
              <a:t>~ 2.2 million people with HCV worldwide are currently in prisons</a:t>
            </a:r>
          </a:p>
          <a:p>
            <a:r>
              <a:rPr lang="en-US" dirty="0"/>
              <a:t>In Romania ~ 600,000 HCV infected persons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Prevalence of HCV infection</a:t>
            </a:r>
          </a:p>
        </p:txBody>
      </p:sp>
      <p:pic>
        <p:nvPicPr>
          <p:cNvPr id="4" name="Picture 4" descr="nrdp20176-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600200"/>
            <a:ext cx="823632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7200" y="6172200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Manns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M.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(2017)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Hepatitis C virus infection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Dis. Primers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doi:10.1038/nrdp.2017.6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381000" y="385763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The global prevalence of HCV infection</a:t>
            </a: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1066800" y="9144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Thrift, A.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Global epidemiology and burden of HCV infection and HCV-related disease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doi:10.1038/nrgastro.2016.176</a:t>
            </a:r>
          </a:p>
        </p:txBody>
      </p:sp>
      <p:pic>
        <p:nvPicPr>
          <p:cNvPr id="2052" name="Picture 4" descr="nrgastro.2016.176-t1.jpg"/>
          <p:cNvPicPr>
            <a:picLocks noChangeAspect="1"/>
          </p:cNvPicPr>
          <p:nvPr/>
        </p:nvPicPr>
        <p:blipFill>
          <a:blip r:embed="rId3" cstate="print"/>
          <a:srcRect l="-3571" t="1574" b="45714"/>
          <a:stretch>
            <a:fillRect/>
          </a:stretch>
        </p:blipFill>
        <p:spPr bwMode="auto">
          <a:xfrm>
            <a:off x="1219200" y="1524000"/>
            <a:ext cx="6761841" cy="535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Global evolution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122 million in1990         184 million in 2005</a:t>
            </a:r>
          </a:p>
          <a:p>
            <a:r>
              <a:rPr lang="en-US" dirty="0"/>
              <a:t>50% of people infected: China, Pakistan, India, Egypt and Russia</a:t>
            </a:r>
          </a:p>
          <a:p>
            <a:r>
              <a:rPr lang="en-US" dirty="0"/>
              <a:t>Decline in prevalence in Sub-Saharan Africa, N. Africa, Middle East</a:t>
            </a:r>
          </a:p>
          <a:p>
            <a:r>
              <a:rPr lang="en-US" dirty="0"/>
              <a:t>Increases in prevalence in East Asia, Europe and the Western Pacific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91000" y="1828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914400" y="381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Year of peak incidence in various countries</a:t>
            </a: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609600" y="10668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Thrift, A.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Global epidemiology and burden of HCV infection and HCV-related disease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doi:10.1038/nrgastro.2016.176</a:t>
            </a:r>
          </a:p>
        </p:txBody>
      </p:sp>
      <p:pic>
        <p:nvPicPr>
          <p:cNvPr id="2052" name="Picture 4" descr="nrgastro.2016.176-f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511761" cy="495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 and gender distribution of HCV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Peak prevalence at 55-64 years in most regions (</a:t>
            </a:r>
            <a:r>
              <a:rPr lang="en-US" dirty="0" err="1"/>
              <a:t>iatrogen</a:t>
            </a:r>
            <a:r>
              <a:rPr lang="en-US" dirty="0"/>
              <a:t> model)</a:t>
            </a:r>
          </a:p>
          <a:p>
            <a:r>
              <a:rPr lang="en-US" dirty="0"/>
              <a:t>Western Sub-Saharan Africa a first peak at 15-19 years, East Asia at 20-24 years</a:t>
            </a:r>
          </a:p>
          <a:p>
            <a:r>
              <a:rPr lang="en-US" dirty="0"/>
              <a:t>USA, Western Europe: 2 prevalence peaks</a:t>
            </a:r>
          </a:p>
          <a:p>
            <a:r>
              <a:rPr lang="en-US" dirty="0"/>
              <a:t>In most countries, HCV prevalence is higher in males than in women (behaviors at risk)</a:t>
            </a:r>
          </a:p>
          <a:p>
            <a:r>
              <a:rPr lang="en-US" dirty="0"/>
              <a:t>France, Germany, Turkey increased prevalence in women (predominantly nosocomial transmission)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Current trend in evolution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Decline of global incidence (except Russia)</a:t>
            </a:r>
          </a:p>
          <a:p>
            <a:r>
              <a:rPr lang="en-US" b="1" dirty="0"/>
              <a:t>Trends in maintaining increased incidence due to IDU (70% new cases in the US), sex workers, MSM</a:t>
            </a:r>
          </a:p>
          <a:p>
            <a:r>
              <a:rPr lang="en-US" b="1" dirty="0"/>
              <a:t>The apparent decrease in iatrogenic infection in countries with a stable medical system</a:t>
            </a:r>
          </a:p>
          <a:p>
            <a:r>
              <a:rPr lang="en-US" b="1" dirty="0"/>
              <a:t>WHO: 2 million infections / year through unsafe injections</a:t>
            </a:r>
          </a:p>
          <a:p>
            <a:r>
              <a:rPr lang="en-US" b="1" dirty="0"/>
              <a:t>Nosocomial infections: an important source of infection, especially in countries with high prevalence (Egypt, Pakistan and Eastern Europe)</a:t>
            </a:r>
            <a:endParaRPr lang="ro-RO" b="1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1585</Words>
  <Application>Microsoft Office PowerPoint</Application>
  <PresentationFormat>On-screen Show (4:3)</PresentationFormat>
  <Paragraphs>167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ヒラギノ角ゴ Pro W3</vt:lpstr>
      <vt:lpstr>Office Theme</vt:lpstr>
      <vt:lpstr>Chronic Hepatitis C Virus Infection  Epidemiological and clinic-evolutional aspects</vt:lpstr>
      <vt:lpstr>Important moments in HCV research and management</vt:lpstr>
      <vt:lpstr>Global data</vt:lpstr>
      <vt:lpstr>Prevalence of HCV infection</vt:lpstr>
      <vt:lpstr>PowerPoint Presentation</vt:lpstr>
      <vt:lpstr>Global evolution of infection</vt:lpstr>
      <vt:lpstr>PowerPoint Presentation</vt:lpstr>
      <vt:lpstr>Age and gender distribution of HCV</vt:lpstr>
      <vt:lpstr>Current trend in evolution of disease</vt:lpstr>
      <vt:lpstr>Prevention of HCV transmission and screening</vt:lpstr>
      <vt:lpstr>Screening recomandations</vt:lpstr>
      <vt:lpstr>Current genotypes</vt:lpstr>
      <vt:lpstr>PowerPoint Presentation</vt:lpstr>
      <vt:lpstr>The situation in Romania </vt:lpstr>
      <vt:lpstr>Epidemiology of HCV complications - fibrosis / liver cirrhosis (1)</vt:lpstr>
      <vt:lpstr>Epidemiology of HCV complications - fibrosis / liver cirrhosis (2)</vt:lpstr>
      <vt:lpstr>Epidemiology of HCV complications  HCC</vt:lpstr>
      <vt:lpstr>Epidemiology of HCV complications  -extrahepatic manifestations-</vt:lpstr>
      <vt:lpstr>Epidemiology of HCV complications  -extrahepatic manifestations-</vt:lpstr>
      <vt:lpstr>The quality of life</vt:lpstr>
      <vt:lpstr>HCV infection in DAA - era</vt:lpstr>
      <vt:lpstr>HCV infection in DAA - era</vt:lpstr>
      <vt:lpstr>Mixed infection, superinfection or reinfection</vt:lpstr>
      <vt:lpstr>The incidence of HCC  post DAA treatment</vt:lpstr>
      <vt:lpstr> The end of history?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Infectia cronica cu virusul hepatitic C - aspecte epidemiologice si clinico-evolutive</dc:title>
  <dc:creator>Stefan</dc:creator>
  <cp:lastModifiedBy>Geoff McCombe</cp:lastModifiedBy>
  <cp:revision>21</cp:revision>
  <dcterms:created xsi:type="dcterms:W3CDTF">2017-03-22T20:18:09Z</dcterms:created>
  <dcterms:modified xsi:type="dcterms:W3CDTF">2017-06-12T13:16:57Z</dcterms:modified>
</cp:coreProperties>
</file>